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67" r:id="rId2"/>
    <p:sldId id="268" r:id="rId3"/>
    <p:sldId id="269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9A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10/15/2020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10/15/2020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10/15/2020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10/15/2020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10/15/2020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10/15/2020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10/15/2020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10/15/2020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10584" y="1041458"/>
            <a:ext cx="2947482" cy="4601183"/>
          </a:xfrm>
        </p:spPr>
        <p:txBody>
          <a:bodyPr/>
          <a:lstStyle/>
          <a:p>
            <a:pPr algn="ctr"/>
            <a:r>
              <a:rPr lang="es-ES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Presupuesto</a:t>
            </a:r>
            <a:br>
              <a:rPr lang="es-ES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es-ES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AÑO 2020</a:t>
            </a:r>
            <a:br>
              <a:rPr lang="es-ES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es-ES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/>
            </a:r>
            <a:br>
              <a:rPr lang="es-ES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es-ES" sz="24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GASTOS</a:t>
            </a:r>
            <a:endParaRPr lang="es-ES" sz="2400"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graphicFrame>
        <p:nvGraphicFramePr>
          <p:cNvPr id="6" name="Group 107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9519384"/>
              </p:ext>
            </p:extLst>
          </p:nvPr>
        </p:nvGraphicFramePr>
        <p:xfrm>
          <a:off x="3657719" y="0"/>
          <a:ext cx="7997646" cy="6458588"/>
        </p:xfrm>
        <a:graphic>
          <a:graphicData uri="http://schemas.openxmlformats.org/drawingml/2006/table">
            <a:tbl>
              <a:tblPr/>
              <a:tblGrid>
                <a:gridCol w="312202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00155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45670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41736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245115">
                <a:tc>
                  <a:txBody>
                    <a:bodyPr/>
                    <a:lstStyle/>
                    <a:p>
                      <a:pPr marL="342900" marR="0" lvl="0" indent="-342900" algn="ctr" defTabSz="449263" rtl="0" eaLnBrk="1" fontAlgn="b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Arial Unicode MS" pitchFamily="34" charset="-128"/>
                        <a:cs typeface="Calibri Light" panose="020F0302020204030204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449263" rtl="0" eaLnBrk="1" fontAlgn="b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Arial Unicode MS" pitchFamily="34" charset="-128"/>
                          <a:cs typeface="Calibri Light" panose="020F0302020204030204" pitchFamily="34" charset="0"/>
                        </a:rPr>
                        <a:t>EUROS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endParaRPr kumimoji="0" lang="es-E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Arial Unicode MS" pitchFamily="34" charset="-128"/>
                        <a:cs typeface="Calibri Light" panose="020F030202020403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449263" rtl="0" eaLnBrk="1" fontAlgn="b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Arial Unicode MS" pitchFamily="34" charset="-128"/>
                          <a:cs typeface="Calibri Light" panose="020F0302020204030204" pitchFamily="34" charset="0"/>
                        </a:rPr>
                        <a:t>%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68346">
                <a:tc>
                  <a:txBody>
                    <a:bodyPr/>
                    <a:lstStyle/>
                    <a:p>
                      <a:pPr marL="342900" marR="0" lvl="0" indent="-342900" algn="l" defTabSz="449263" rtl="0" eaLnBrk="1" fontAlgn="b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Arial Unicode MS" pitchFamily="34" charset="-128"/>
                          <a:cs typeface="Calibri Light" panose="020F0302020204030204" pitchFamily="34" charset="0"/>
                        </a:rPr>
                        <a:t>Personal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effectLst/>
                          <a:latin typeface="Calibri Light" panose="020F0302020204030204" pitchFamily="34" charset="0"/>
                        </a:rPr>
                        <a:t>2.173.329,33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400" b="0" i="0" u="none" strike="noStrike"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effectLst/>
                          <a:latin typeface="Calibri Light" panose="020F0302020204030204" pitchFamily="34" charset="0"/>
                        </a:rPr>
                        <a:t>69,22%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68346">
                <a:tc>
                  <a:txBody>
                    <a:bodyPr/>
                    <a:lstStyle/>
                    <a:p>
                      <a:pPr marL="342900" marR="0" lvl="0" indent="-342900" algn="l" defTabSz="449263" rtl="0" eaLnBrk="1" fontAlgn="b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GB" sz="16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Arial Unicode MS" pitchFamily="34" charset="-128"/>
                          <a:cs typeface="Calibri Light" panose="020F0302020204030204" pitchFamily="34" charset="0"/>
                        </a:rPr>
                        <a:t>Reparación</a:t>
                      </a:r>
                      <a:r>
                        <a:rPr kumimoji="0" lang="en-GB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Arial Unicode MS" pitchFamily="34" charset="-128"/>
                          <a:cs typeface="Calibri Light" panose="020F0302020204030204" pitchFamily="34" charset="0"/>
                        </a:rPr>
                        <a:t>/</a:t>
                      </a:r>
                      <a:r>
                        <a:rPr kumimoji="0" lang="en-GB" sz="16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Arial Unicode MS" pitchFamily="34" charset="-128"/>
                          <a:cs typeface="Calibri Light" panose="020F0302020204030204" pitchFamily="34" charset="0"/>
                        </a:rPr>
                        <a:t>conservación</a:t>
                      </a:r>
                      <a:endParaRPr kumimoji="0" lang="en-GB" sz="16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Arial Unicode MS" pitchFamily="34" charset="-128"/>
                        <a:cs typeface="Calibri Light" panose="020F0302020204030204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effectLst/>
                          <a:latin typeface="Calibri Light" panose="020F0302020204030204" pitchFamily="34" charset="0"/>
                        </a:rPr>
                        <a:t>76.726,68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400" b="0" i="0" u="none" strike="noStrike"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effectLst/>
                          <a:latin typeface="Calibri Light" panose="020F0302020204030204" pitchFamily="34" charset="0"/>
                        </a:rPr>
                        <a:t>2,44%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68346">
                <a:tc>
                  <a:txBody>
                    <a:bodyPr/>
                    <a:lstStyle/>
                    <a:p>
                      <a:pPr marL="342900" marR="0" lvl="0" indent="-342900" algn="l" defTabSz="449263" rtl="0" eaLnBrk="1" fontAlgn="b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GB" sz="16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Arial Unicode MS" pitchFamily="34" charset="-128"/>
                          <a:cs typeface="Calibri Light" panose="020F0302020204030204" pitchFamily="34" charset="0"/>
                        </a:rPr>
                        <a:t>Limpieza</a:t>
                      </a:r>
                      <a:r>
                        <a:rPr kumimoji="0" lang="en-GB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Arial Unicode MS" pitchFamily="34" charset="-128"/>
                          <a:cs typeface="Calibri Light" panose="020F0302020204030204" pitchFamily="34" charset="0"/>
                        </a:rPr>
                        <a:t> e </a:t>
                      </a:r>
                      <a:r>
                        <a:rPr kumimoji="0" lang="en-GB" sz="16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Arial Unicode MS" pitchFamily="34" charset="-128"/>
                          <a:cs typeface="Calibri Light" panose="020F0302020204030204" pitchFamily="34" charset="0"/>
                        </a:rPr>
                        <a:t>higiene</a:t>
                      </a:r>
                      <a:endParaRPr kumimoji="0" lang="en-GB" sz="16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Arial Unicode MS" pitchFamily="34" charset="-128"/>
                        <a:cs typeface="Calibri Light" panose="020F0302020204030204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effectLst/>
                          <a:latin typeface="Calibri Light" panose="020F0302020204030204" pitchFamily="34" charset="0"/>
                        </a:rPr>
                        <a:t>92.080,72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400" b="0" i="0" u="none" strike="noStrike"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effectLst/>
                          <a:latin typeface="Calibri Light" panose="020F0302020204030204" pitchFamily="34" charset="0"/>
                        </a:rPr>
                        <a:t>2,93%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68346">
                <a:tc>
                  <a:txBody>
                    <a:bodyPr/>
                    <a:lstStyle/>
                    <a:p>
                      <a:pPr marL="342900" marR="0" lvl="0" indent="-342900" algn="l" defTabSz="449263" rtl="0" eaLnBrk="1" fontAlgn="b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GB" sz="16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Arial Unicode MS" pitchFamily="34" charset="-128"/>
                          <a:cs typeface="Calibri Light" panose="020F0302020204030204" pitchFamily="34" charset="0"/>
                        </a:rPr>
                        <a:t>Asesoramientos</a:t>
                      </a:r>
                      <a:endParaRPr kumimoji="0" lang="en-GB" sz="16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Arial Unicode MS" pitchFamily="34" charset="-128"/>
                        <a:cs typeface="Calibri Light" panose="020F0302020204030204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effectLst/>
                          <a:latin typeface="Calibri Light" panose="020F0302020204030204" pitchFamily="34" charset="0"/>
                        </a:rPr>
                        <a:t>72.336,37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400" b="0" i="0" u="none" strike="noStrike"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effectLst/>
                          <a:latin typeface="Calibri Light" panose="020F0302020204030204" pitchFamily="34" charset="0"/>
                        </a:rPr>
                        <a:t>2,30%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68346">
                <a:tc>
                  <a:txBody>
                    <a:bodyPr/>
                    <a:lstStyle/>
                    <a:p>
                      <a:pPr marL="342900" marR="0" lvl="0" indent="-342900" algn="l" defTabSz="449263" rtl="0" eaLnBrk="1" fontAlgn="b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GB" sz="16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Arial Unicode MS" pitchFamily="34" charset="-128"/>
                          <a:cs typeface="Calibri Light" panose="020F0302020204030204" pitchFamily="34" charset="0"/>
                        </a:rPr>
                        <a:t>Primas</a:t>
                      </a:r>
                      <a:r>
                        <a:rPr kumimoji="0" lang="en-GB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Arial Unicode MS" pitchFamily="34" charset="-128"/>
                          <a:cs typeface="Calibri Light" panose="020F0302020204030204" pitchFamily="34" charset="0"/>
                        </a:rPr>
                        <a:t> de </a:t>
                      </a:r>
                      <a:r>
                        <a:rPr kumimoji="0" lang="en-GB" sz="16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Arial Unicode MS" pitchFamily="34" charset="-128"/>
                          <a:cs typeface="Calibri Light" panose="020F0302020204030204" pitchFamily="34" charset="0"/>
                        </a:rPr>
                        <a:t>seguros</a:t>
                      </a:r>
                      <a:endParaRPr kumimoji="0" lang="en-GB" sz="16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Arial Unicode MS" pitchFamily="34" charset="-128"/>
                        <a:cs typeface="Calibri Light" panose="020F0302020204030204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effectLst/>
                          <a:latin typeface="Calibri Light" panose="020F0302020204030204" pitchFamily="34" charset="0"/>
                        </a:rPr>
                        <a:t>18.716,56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400" b="0" i="0" u="none" strike="noStrike"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effectLst/>
                          <a:latin typeface="Calibri Light" panose="020F0302020204030204" pitchFamily="34" charset="0"/>
                        </a:rPr>
                        <a:t>0,60%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68346">
                <a:tc>
                  <a:txBody>
                    <a:bodyPr/>
                    <a:lstStyle/>
                    <a:p>
                      <a:pPr marL="342900" marR="0" lvl="0" indent="-342900" algn="l" defTabSz="449263" rtl="0" eaLnBrk="1" fontAlgn="b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GB" sz="16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Arial Unicode MS" pitchFamily="34" charset="-128"/>
                          <a:cs typeface="Calibri Light" panose="020F0302020204030204" pitchFamily="34" charset="0"/>
                        </a:rPr>
                        <a:t>Suministros</a:t>
                      </a:r>
                      <a:endParaRPr kumimoji="0" lang="en-GB" sz="16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Arial Unicode MS" pitchFamily="34" charset="-128"/>
                        <a:cs typeface="Calibri Light" panose="020F0302020204030204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effectLst/>
                          <a:latin typeface="Calibri Light" panose="020F0302020204030204" pitchFamily="34" charset="0"/>
                        </a:rPr>
                        <a:t>37.735,72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400" b="0" i="0" u="none" strike="noStrike"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effectLst/>
                          <a:latin typeface="Calibri Light" panose="020F0302020204030204" pitchFamily="34" charset="0"/>
                        </a:rPr>
                        <a:t>1,20%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68346">
                <a:tc>
                  <a:txBody>
                    <a:bodyPr/>
                    <a:lstStyle/>
                    <a:p>
                      <a:pPr marL="342900" marR="0" lvl="0" indent="-342900" algn="l" defTabSz="449263" rtl="0" eaLnBrk="1" fontAlgn="b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GB" sz="16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Arial Unicode MS" pitchFamily="34" charset="-128"/>
                          <a:cs typeface="Calibri Light" panose="020F0302020204030204" pitchFamily="34" charset="0"/>
                        </a:rPr>
                        <a:t>Gastos</a:t>
                      </a:r>
                      <a:r>
                        <a:rPr kumimoji="0" lang="en-GB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Arial Unicode MS" pitchFamily="34" charset="-128"/>
                          <a:cs typeface="Calibri Light" panose="020F0302020204030204" pitchFamily="34" charset="0"/>
                        </a:rPr>
                        <a:t> </a:t>
                      </a:r>
                      <a:r>
                        <a:rPr kumimoji="0" lang="en-GB" sz="16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Arial Unicode MS" pitchFamily="34" charset="-128"/>
                          <a:cs typeface="Calibri Light" panose="020F0302020204030204" pitchFamily="34" charset="0"/>
                        </a:rPr>
                        <a:t>financieros</a:t>
                      </a:r>
                      <a:endParaRPr kumimoji="0" lang="en-GB" sz="16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Arial Unicode MS" pitchFamily="34" charset="-128"/>
                        <a:cs typeface="Calibri Light" panose="020F0302020204030204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effectLst/>
                          <a:latin typeface="Calibri Light" panose="020F0302020204030204" pitchFamily="34" charset="0"/>
                        </a:rPr>
                        <a:t>950,00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400" b="0" i="0" u="none" strike="noStrike"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effectLst/>
                          <a:latin typeface="Calibri Light" panose="020F0302020204030204" pitchFamily="34" charset="0"/>
                        </a:rPr>
                        <a:t>0,03%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68346">
                <a:tc>
                  <a:txBody>
                    <a:bodyPr/>
                    <a:lstStyle/>
                    <a:p>
                      <a:pPr marL="342900" marR="0" lvl="0" indent="-342900" algn="l" defTabSz="449263" rtl="0" eaLnBrk="1" fontAlgn="b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GB" sz="16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Arial Unicode MS" pitchFamily="34" charset="-128"/>
                          <a:cs typeface="Calibri Light" panose="020F0302020204030204" pitchFamily="34" charset="0"/>
                        </a:rPr>
                        <a:t>Incobrables</a:t>
                      </a:r>
                      <a:endParaRPr kumimoji="0" lang="en-GB" sz="16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Arial Unicode MS" pitchFamily="34" charset="-128"/>
                        <a:cs typeface="Calibri Light" panose="020F0302020204030204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effectLst/>
                          <a:latin typeface="Calibri Light" panose="020F0302020204030204" pitchFamily="34" charset="0"/>
                        </a:rPr>
                        <a:t>2.650,00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400" b="0" i="0" u="none" strike="noStrike"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effectLst/>
                          <a:latin typeface="Calibri Light" panose="020F0302020204030204" pitchFamily="34" charset="0"/>
                        </a:rPr>
                        <a:t>0,08%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68346">
                <a:tc>
                  <a:txBody>
                    <a:bodyPr/>
                    <a:lstStyle/>
                    <a:p>
                      <a:pPr marL="342900" marR="0" lvl="0" indent="-342900" algn="l" defTabSz="449263" rtl="0" eaLnBrk="1" fontAlgn="b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GB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Arial Unicode MS" pitchFamily="34" charset="-128"/>
                          <a:cs typeface="Calibri Light" panose="020F0302020204030204" pitchFamily="34" charset="0"/>
                        </a:rPr>
                        <a:t>Agua de </a:t>
                      </a:r>
                      <a:r>
                        <a:rPr kumimoji="0" lang="en-GB" sz="16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Arial Unicode MS" pitchFamily="34" charset="-128"/>
                          <a:cs typeface="Calibri Light" panose="020F0302020204030204" pitchFamily="34" charset="0"/>
                        </a:rPr>
                        <a:t>beber</a:t>
                      </a:r>
                      <a:endParaRPr kumimoji="0" lang="en-GB" sz="16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Arial Unicode MS" pitchFamily="34" charset="-128"/>
                        <a:cs typeface="Calibri Light" panose="020F0302020204030204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effectLst/>
                          <a:latin typeface="Calibri Light" panose="020F0302020204030204" pitchFamily="34" charset="0"/>
                        </a:rPr>
                        <a:t>7.920,00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400" b="0" i="0" u="none" strike="noStrike"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effectLst/>
                          <a:latin typeface="Calibri Light" panose="020F0302020204030204" pitchFamily="34" charset="0"/>
                        </a:rPr>
                        <a:t>0,25%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68346">
                <a:tc>
                  <a:txBody>
                    <a:bodyPr/>
                    <a:lstStyle/>
                    <a:p>
                      <a:pPr marL="342900" marR="0" lvl="0" indent="-342900" algn="l" defTabSz="449263" rtl="0" eaLnBrk="1" fontAlgn="b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GB" sz="16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Arial Unicode MS" pitchFamily="34" charset="-128"/>
                          <a:cs typeface="Calibri Light" panose="020F0302020204030204" pitchFamily="34" charset="0"/>
                        </a:rPr>
                        <a:t>Publicidad</a:t>
                      </a:r>
                      <a:endParaRPr kumimoji="0" lang="en-GB" sz="16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Arial Unicode MS" pitchFamily="34" charset="-128"/>
                        <a:cs typeface="Calibri Light" panose="020F0302020204030204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effectLst/>
                          <a:latin typeface="Calibri Light" panose="020F0302020204030204" pitchFamily="34" charset="0"/>
                        </a:rPr>
                        <a:t>5.000,08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400" b="0" i="0" u="none" strike="noStrike"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effectLst/>
                          <a:latin typeface="Calibri Light" panose="020F0302020204030204" pitchFamily="34" charset="0"/>
                        </a:rPr>
                        <a:t>0,16%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68346">
                <a:tc>
                  <a:txBody>
                    <a:bodyPr/>
                    <a:lstStyle/>
                    <a:p>
                      <a:pPr marL="342900" marR="0" lvl="0" indent="-342900" algn="l" defTabSz="449263" rtl="0" eaLnBrk="1" fontAlgn="b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GB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Arial Unicode MS" pitchFamily="34" charset="-128"/>
                          <a:cs typeface="Calibri Light" panose="020F0302020204030204" pitchFamily="34" charset="0"/>
                        </a:rPr>
                        <a:t>Material </a:t>
                      </a:r>
                      <a:r>
                        <a:rPr kumimoji="0" lang="en-GB" sz="16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Arial Unicode MS" pitchFamily="34" charset="-128"/>
                          <a:cs typeface="Calibri Light" panose="020F0302020204030204" pitchFamily="34" charset="0"/>
                        </a:rPr>
                        <a:t>didáctico</a:t>
                      </a:r>
                      <a:endParaRPr kumimoji="0" lang="en-GB" sz="16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Arial Unicode MS" pitchFamily="34" charset="-128"/>
                        <a:cs typeface="Calibri Light" panose="020F0302020204030204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effectLst/>
                          <a:latin typeface="Calibri Light" panose="020F0302020204030204" pitchFamily="34" charset="0"/>
                        </a:rPr>
                        <a:t>15.503,00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400" b="0" i="0" u="none" strike="noStrike"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effectLst/>
                          <a:latin typeface="Calibri Light" panose="020F0302020204030204" pitchFamily="34" charset="0"/>
                        </a:rPr>
                        <a:t>0,49%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68346">
                <a:tc>
                  <a:txBody>
                    <a:bodyPr/>
                    <a:lstStyle/>
                    <a:p>
                      <a:pPr marL="342900" marR="0" lvl="0" indent="-342900" algn="l" defTabSz="449263" rtl="0" eaLnBrk="1" fontAlgn="b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GB" sz="16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Arial Unicode MS" pitchFamily="34" charset="-128"/>
                          <a:cs typeface="Calibri Light" panose="020F0302020204030204" pitchFamily="34" charset="0"/>
                        </a:rPr>
                        <a:t>Actividades</a:t>
                      </a:r>
                      <a:endParaRPr kumimoji="0" lang="en-GB" sz="16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Arial Unicode MS" pitchFamily="34" charset="-128"/>
                        <a:cs typeface="Calibri Light" panose="020F0302020204030204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effectLst/>
                          <a:latin typeface="Calibri Light" panose="020F0302020204030204" pitchFamily="34" charset="0"/>
                        </a:rPr>
                        <a:t>53.882,98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400" b="0" i="0" u="none" strike="noStrike"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effectLst/>
                          <a:latin typeface="Calibri Light" panose="020F0302020204030204" pitchFamily="34" charset="0"/>
                        </a:rPr>
                        <a:t>1,72%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17834">
                <a:tc>
                  <a:txBody>
                    <a:bodyPr/>
                    <a:lstStyle/>
                    <a:p>
                      <a:pPr marL="342900" marR="0" lvl="0" indent="-342900" algn="l" defTabSz="449263" rtl="0" eaLnBrk="1" fontAlgn="b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GB" sz="16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Arial Unicode MS" pitchFamily="34" charset="-128"/>
                          <a:cs typeface="Calibri Light" panose="020F0302020204030204" pitchFamily="34" charset="0"/>
                        </a:rPr>
                        <a:t>Becas</a:t>
                      </a:r>
                      <a:endParaRPr kumimoji="0" lang="en-GB" sz="16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Arial Unicode MS" pitchFamily="34" charset="-128"/>
                        <a:cs typeface="Calibri Light" panose="020F0302020204030204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effectLst/>
                          <a:latin typeface="Calibri Light" panose="020F0302020204030204" pitchFamily="34" charset="0"/>
                        </a:rPr>
                        <a:t>50.910,00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400" b="0" i="0" u="none" strike="noStrike"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effectLst/>
                          <a:latin typeface="Calibri Light" panose="020F0302020204030204" pitchFamily="34" charset="0"/>
                        </a:rPr>
                        <a:t>1,62%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68346">
                <a:tc>
                  <a:txBody>
                    <a:bodyPr/>
                    <a:lstStyle/>
                    <a:p>
                      <a:pPr marL="342900" marR="0" lvl="0" indent="-342900" algn="l" defTabSz="449263" rtl="0" eaLnBrk="1" fontAlgn="b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GB" sz="16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Arial Unicode MS" pitchFamily="34" charset="-128"/>
                          <a:cs typeface="Calibri Light" panose="020F0302020204030204" pitchFamily="34" charset="0"/>
                        </a:rPr>
                        <a:t>Desplazamientos</a:t>
                      </a:r>
                      <a:endParaRPr kumimoji="0" lang="en-GB" sz="16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Arial Unicode MS" pitchFamily="34" charset="-128"/>
                        <a:cs typeface="Calibri Light" panose="020F0302020204030204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effectLst/>
                          <a:latin typeface="Calibri Light" panose="020F0302020204030204" pitchFamily="34" charset="0"/>
                        </a:rPr>
                        <a:t>17.040,72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400" b="0" i="0" u="none" strike="noStrike" dirty="0"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effectLst/>
                          <a:latin typeface="Calibri Light" panose="020F0302020204030204" pitchFamily="34" charset="0"/>
                        </a:rPr>
                        <a:t>0,54%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268346">
                <a:tc>
                  <a:txBody>
                    <a:bodyPr/>
                    <a:lstStyle/>
                    <a:p>
                      <a:pPr marL="342900" marR="0" lvl="0" indent="-342900" algn="l" defTabSz="449263" rtl="0" eaLnBrk="1" fontAlgn="b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en-GB" sz="16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Arial Unicode MS" pitchFamily="34" charset="-128"/>
                          <a:cs typeface="Calibri Light" panose="020F0302020204030204" pitchFamily="34" charset="0"/>
                        </a:rPr>
                        <a:t>Otros</a:t>
                      </a:r>
                      <a:r>
                        <a:rPr kumimoji="0" lang="en-GB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Arial Unicode MS" pitchFamily="34" charset="-128"/>
                          <a:cs typeface="Calibri Light" panose="020F0302020204030204" pitchFamily="34" charset="0"/>
                        </a:rPr>
                        <a:t> </a:t>
                      </a:r>
                      <a:r>
                        <a:rPr kumimoji="0" lang="en-GB" sz="16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Arial Unicode MS" pitchFamily="34" charset="-128"/>
                          <a:cs typeface="Calibri Light" panose="020F0302020204030204" pitchFamily="34" charset="0"/>
                        </a:rPr>
                        <a:t>gastos</a:t>
                      </a:r>
                      <a:r>
                        <a:rPr kumimoji="0" lang="en-GB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Arial Unicode MS" pitchFamily="34" charset="-128"/>
                          <a:cs typeface="Calibri Light" panose="020F0302020204030204" pitchFamily="34" charset="0"/>
                        </a:rPr>
                        <a:t> </a:t>
                      </a:r>
                      <a:r>
                        <a:rPr kumimoji="0" lang="en-GB" sz="16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Arial Unicode MS" pitchFamily="34" charset="-128"/>
                          <a:cs typeface="Calibri Light" panose="020F0302020204030204" pitchFamily="34" charset="0"/>
                        </a:rPr>
                        <a:t>corrientes</a:t>
                      </a:r>
                      <a:endParaRPr kumimoji="0" lang="en-GB" sz="16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Arial Unicode MS" pitchFamily="34" charset="-128"/>
                        <a:cs typeface="Calibri Light" panose="020F0302020204030204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effectLst/>
                          <a:latin typeface="Calibri Light" panose="020F0302020204030204" pitchFamily="34" charset="0"/>
                        </a:rPr>
                        <a:t>79.538,43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400" b="0" i="0" u="none" strike="noStrike"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effectLst/>
                          <a:latin typeface="Calibri Light" panose="020F0302020204030204" pitchFamily="34" charset="0"/>
                        </a:rPr>
                        <a:t>2,53%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345989">
                <a:tc>
                  <a:txBody>
                    <a:bodyPr/>
                    <a:lstStyle/>
                    <a:p>
                      <a:pPr marL="342900" marR="0" lvl="0" indent="-342900" algn="l" defTabSz="449263" rtl="0" eaLnBrk="1" fontAlgn="b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en-GB" sz="16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Arial Unicode MS" pitchFamily="34" charset="-128"/>
                          <a:cs typeface="Calibri Light" panose="020F0302020204030204" pitchFamily="34" charset="0"/>
                        </a:rPr>
                        <a:t>Otros</a:t>
                      </a:r>
                      <a:r>
                        <a:rPr kumimoji="0" lang="en-GB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Arial Unicode MS" pitchFamily="34" charset="-128"/>
                          <a:cs typeface="Calibri Light" panose="020F0302020204030204" pitchFamily="34" charset="0"/>
                        </a:rPr>
                        <a:t> </a:t>
                      </a:r>
                      <a:r>
                        <a:rPr kumimoji="0" lang="en-GB" sz="16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Arial Unicode MS" pitchFamily="34" charset="-128"/>
                          <a:cs typeface="Calibri Light" panose="020F0302020204030204" pitchFamily="34" charset="0"/>
                        </a:rPr>
                        <a:t>gastos</a:t>
                      </a:r>
                      <a:r>
                        <a:rPr kumimoji="0" lang="en-GB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Arial Unicode MS" pitchFamily="34" charset="-128"/>
                          <a:cs typeface="Calibri Light" panose="020F0302020204030204" pitchFamily="34" charset="0"/>
                        </a:rPr>
                        <a:t> </a:t>
                      </a:r>
                      <a:r>
                        <a:rPr kumimoji="0" lang="en-GB" sz="16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Arial Unicode MS" pitchFamily="34" charset="-128"/>
                          <a:cs typeface="Calibri Light" panose="020F0302020204030204" pitchFamily="34" charset="0"/>
                        </a:rPr>
                        <a:t>sociales</a:t>
                      </a:r>
                      <a:endParaRPr kumimoji="0" lang="en-GB" sz="16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Arial Unicode MS" pitchFamily="34" charset="-128"/>
                        <a:cs typeface="Calibri Light" panose="020F0302020204030204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effectLst/>
                          <a:latin typeface="Calibri Light" panose="020F0302020204030204" pitchFamily="34" charset="0"/>
                        </a:rPr>
                        <a:t>25.466,02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400" b="0" i="0" u="none" strike="noStrike" dirty="0"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effectLst/>
                          <a:latin typeface="Calibri Light" panose="020F0302020204030204" pitchFamily="34" charset="0"/>
                        </a:rPr>
                        <a:t>0,81%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268346">
                <a:tc>
                  <a:txBody>
                    <a:bodyPr/>
                    <a:lstStyle/>
                    <a:p>
                      <a:pPr marL="342900" marR="0" lvl="0" indent="-342900" algn="l" defTabSz="449263" rtl="0" eaLnBrk="1" fontAlgn="b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GB" sz="16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Arial Unicode MS" pitchFamily="34" charset="-128"/>
                          <a:cs typeface="Calibri Light" panose="020F0302020204030204" pitchFamily="34" charset="0"/>
                        </a:rPr>
                        <a:t>Amortizaciones</a:t>
                      </a:r>
                      <a:endParaRPr kumimoji="0" lang="en-GB" sz="16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Arial Unicode MS" pitchFamily="34" charset="-128"/>
                        <a:cs typeface="Calibri Light" panose="020F0302020204030204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effectLst/>
                          <a:latin typeface="Calibri Light" panose="020F0302020204030204" pitchFamily="34" charset="0"/>
                        </a:rPr>
                        <a:t>116.110,00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400" b="0" i="0" u="none" strike="noStrike" dirty="0"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effectLst/>
                          <a:latin typeface="Calibri Light" panose="020F0302020204030204" pitchFamily="34" charset="0"/>
                        </a:rPr>
                        <a:t>3,70%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  <a:tr h="268346">
                <a:tc>
                  <a:txBody>
                    <a:bodyPr/>
                    <a:lstStyle/>
                    <a:p>
                      <a:pPr marL="342900" marR="0" lvl="0" indent="-342900" algn="l" defTabSz="449263" rtl="0" eaLnBrk="1" fontAlgn="b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GB" sz="16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Arial Unicode MS" pitchFamily="34" charset="-128"/>
                          <a:cs typeface="Calibri Light" panose="020F0302020204030204" pitchFamily="34" charset="0"/>
                        </a:rPr>
                        <a:t>Transporte</a:t>
                      </a:r>
                      <a:endParaRPr kumimoji="0" lang="en-GB" sz="16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Arial Unicode MS" pitchFamily="34" charset="-128"/>
                        <a:cs typeface="Calibri Light" panose="020F0302020204030204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effectLst/>
                          <a:latin typeface="Calibri Light" panose="020F0302020204030204" pitchFamily="34" charset="0"/>
                        </a:rPr>
                        <a:t>186.260,88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400" b="0" i="0" u="none" strike="noStrike"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effectLst/>
                          <a:latin typeface="Calibri Light" panose="020F0302020204030204" pitchFamily="34" charset="0"/>
                        </a:rPr>
                        <a:t>5,93%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8"/>
                  </a:ext>
                </a:extLst>
              </a:tr>
              <a:tr h="268346">
                <a:tc>
                  <a:txBody>
                    <a:bodyPr/>
                    <a:lstStyle/>
                    <a:p>
                      <a:pPr marL="342900" marR="0" lvl="0" indent="-342900" algn="l" defTabSz="449263" rtl="0" eaLnBrk="1" fontAlgn="b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GB" sz="16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Arial Unicode MS" pitchFamily="34" charset="-128"/>
                          <a:cs typeface="Calibri Light" panose="020F0302020204030204" pitchFamily="34" charset="0"/>
                        </a:rPr>
                        <a:t>Comedor</a:t>
                      </a:r>
                      <a:endParaRPr kumimoji="0" lang="en-GB" sz="16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Arial Unicode MS" pitchFamily="34" charset="-128"/>
                        <a:cs typeface="Calibri Light" panose="020F0302020204030204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effectLst/>
                          <a:latin typeface="Calibri Light" panose="020F0302020204030204" pitchFamily="34" charset="0"/>
                        </a:rPr>
                        <a:t>108.085,90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400" b="0" i="0" u="none" strike="noStrike"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effectLst/>
                          <a:latin typeface="Calibri Light" panose="020F0302020204030204" pitchFamily="34" charset="0"/>
                        </a:rPr>
                        <a:t>3,44%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9"/>
                  </a:ext>
                </a:extLst>
              </a:tr>
              <a:tr h="327979">
                <a:tc>
                  <a:txBody>
                    <a:bodyPr/>
                    <a:lstStyle/>
                    <a:p>
                      <a:pPr marL="342900" marR="0" lvl="0" indent="-342900" algn="r" defTabSz="449263" rtl="0" eaLnBrk="1" fontAlgn="b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Arial Unicode MS" pitchFamily="34" charset="-128"/>
                          <a:cs typeface="Calibri Light" panose="020F0302020204030204" pitchFamily="34" charset="0"/>
                        </a:rPr>
                        <a:t>TOTAL GASTOS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 Light" panose="020F0302020204030204" pitchFamily="34" charset="0"/>
                        </a:rPr>
                        <a:t>3.140.243,39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400" b="0" i="0" u="none" strike="noStrike"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effectLst/>
                          <a:latin typeface="Calibri Light" panose="020F03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2853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93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9095778"/>
              </p:ext>
            </p:extLst>
          </p:nvPr>
        </p:nvGraphicFramePr>
        <p:xfrm>
          <a:off x="3451654" y="728072"/>
          <a:ext cx="8171935" cy="5125616"/>
        </p:xfrm>
        <a:graphic>
          <a:graphicData uri="http://schemas.openxmlformats.org/drawingml/2006/table">
            <a:tbl>
              <a:tblPr/>
              <a:tblGrid>
                <a:gridCol w="366583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9541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09739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48350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529783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640702">
                <a:tc>
                  <a:txBody>
                    <a:bodyPr/>
                    <a:lstStyle/>
                    <a:p>
                      <a:pPr marL="342900" marR="0" lvl="0" indent="-342900" algn="ctr" defTabSz="449263" rtl="0" eaLnBrk="1" fontAlgn="b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Arial Unicode MS" pitchFamily="34" charset="-128"/>
                        <a:cs typeface="Calibri Light" panose="020F0302020204030204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endParaRPr kumimoji="0" lang="es-E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Arial Unicode MS" pitchFamily="34" charset="-128"/>
                        <a:cs typeface="Calibri Light" panose="020F030202020403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449263" rtl="0" eaLnBrk="1" fontAlgn="b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Arial Unicode MS" pitchFamily="34" charset="-128"/>
                          <a:cs typeface="Calibri Light" panose="020F0302020204030204" pitchFamily="34" charset="0"/>
                        </a:rPr>
                        <a:t>EUROS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endParaRPr kumimoji="0" lang="es-E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Arial Unicode MS" pitchFamily="34" charset="-128"/>
                        <a:cs typeface="Calibri Light" panose="020F030202020403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449263" rtl="0" eaLnBrk="1" fontAlgn="b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Arial Unicode MS" pitchFamily="34" charset="-128"/>
                          <a:cs typeface="Calibri Light" panose="020F0302020204030204" pitchFamily="34" charset="0"/>
                        </a:rPr>
                        <a:t>%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40702">
                <a:tc>
                  <a:txBody>
                    <a:bodyPr/>
                    <a:lstStyle/>
                    <a:p>
                      <a:pPr marL="342900" marR="0" lvl="0" indent="-342900" algn="l" defTabSz="449263" rtl="0" eaLnBrk="1" fontAlgn="b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GB" sz="16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Arial Unicode MS" pitchFamily="34" charset="-128"/>
                          <a:cs typeface="Calibri Light" panose="020F0302020204030204" pitchFamily="34" charset="0"/>
                        </a:rPr>
                        <a:t>Subvenciones</a:t>
                      </a:r>
                      <a:r>
                        <a:rPr kumimoji="0" lang="en-GB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Arial Unicode MS" pitchFamily="34" charset="-128"/>
                          <a:cs typeface="Calibri Light" panose="020F0302020204030204" pitchFamily="34" charset="0"/>
                        </a:rPr>
                        <a:t> </a:t>
                      </a:r>
                      <a:r>
                        <a:rPr kumimoji="0" lang="en-GB" sz="16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Arial Unicode MS" pitchFamily="34" charset="-128"/>
                          <a:cs typeface="Calibri Light" panose="020F0302020204030204" pitchFamily="34" charset="0"/>
                        </a:rPr>
                        <a:t>públicas</a:t>
                      </a:r>
                      <a:endParaRPr kumimoji="0" lang="en-GB" sz="16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Arial Unicode MS" pitchFamily="34" charset="-128"/>
                        <a:cs typeface="Calibri Light" panose="020F0302020204030204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endParaRPr kumimoji="0" lang="es-E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Arial Unicode MS" pitchFamily="34" charset="-128"/>
                        <a:cs typeface="Calibri Light" panose="020F0302020204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0" i="0" u="none" strike="noStrike" dirty="0">
                          <a:effectLst/>
                          <a:latin typeface="Calibri Light" panose="020F0302020204030204" pitchFamily="34" charset="0"/>
                        </a:rPr>
                        <a:t>2.090.739,24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Arial Unicode MS" pitchFamily="34" charset="-128"/>
                        <a:cs typeface="Calibri Light" panose="020F030202020403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0" i="0" u="none" strike="noStrike">
                          <a:effectLst/>
                          <a:latin typeface="Calibri Light" panose="020F0302020204030204" pitchFamily="34" charset="0"/>
                        </a:rPr>
                        <a:t>69,58%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40702">
                <a:tc>
                  <a:txBody>
                    <a:bodyPr/>
                    <a:lstStyle/>
                    <a:p>
                      <a:pPr marL="342900" marR="0" lvl="0" indent="-342900" algn="l" defTabSz="449263" rtl="0" eaLnBrk="1" fontAlgn="b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GB" sz="16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Arial Unicode MS" pitchFamily="34" charset="-128"/>
                          <a:cs typeface="Calibri Light" panose="020F0302020204030204" pitchFamily="34" charset="0"/>
                        </a:rPr>
                        <a:t>Subvenciones</a:t>
                      </a:r>
                      <a:r>
                        <a:rPr kumimoji="0" lang="en-GB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Arial Unicode MS" pitchFamily="34" charset="-128"/>
                          <a:cs typeface="Calibri Light" panose="020F0302020204030204" pitchFamily="34" charset="0"/>
                        </a:rPr>
                        <a:t> </a:t>
                      </a:r>
                      <a:r>
                        <a:rPr kumimoji="0" lang="en-GB" sz="16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Arial Unicode MS" pitchFamily="34" charset="-128"/>
                          <a:cs typeface="Calibri Light" panose="020F0302020204030204" pitchFamily="34" charset="0"/>
                        </a:rPr>
                        <a:t>privadas</a:t>
                      </a:r>
                      <a:endParaRPr kumimoji="0" lang="en-GB" sz="16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Arial Unicode MS" pitchFamily="34" charset="-128"/>
                        <a:cs typeface="Calibri Light" panose="020F0302020204030204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endParaRPr kumimoji="0" lang="es-E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Arial Unicode MS" pitchFamily="34" charset="-128"/>
                        <a:cs typeface="Calibri Light" panose="020F0302020204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0" i="0" u="none" strike="noStrike" dirty="0">
                          <a:effectLst/>
                          <a:latin typeface="Calibri Light" panose="020F0302020204030204" pitchFamily="34" charset="0"/>
                        </a:rPr>
                        <a:t>295.671,40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Arial Unicode MS" pitchFamily="34" charset="-128"/>
                        <a:cs typeface="Calibri Light" panose="020F030202020403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0" i="0" u="none" strike="noStrike">
                          <a:effectLst/>
                          <a:latin typeface="Calibri Light" panose="020F0302020204030204" pitchFamily="34" charset="0"/>
                        </a:rPr>
                        <a:t>9,84%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40702">
                <a:tc>
                  <a:txBody>
                    <a:bodyPr/>
                    <a:lstStyle/>
                    <a:p>
                      <a:r>
                        <a:rPr lang="es-ES" sz="1600" dirty="0" err="1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Subv.donac</a:t>
                      </a:r>
                      <a:r>
                        <a:rPr lang="es-ES" sz="1600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…</a:t>
                      </a:r>
                      <a:r>
                        <a:rPr lang="es-ES" sz="1600" dirty="0" err="1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traspadas</a:t>
                      </a:r>
                      <a:r>
                        <a:rPr lang="es-ES" sz="1600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a resultado</a:t>
                      </a:r>
                      <a:endParaRPr lang="es-ES" sz="160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endParaRPr kumimoji="0" lang="es-E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Arial Unicode MS" pitchFamily="34" charset="-128"/>
                        <a:cs typeface="Calibri Light" panose="020F0302020204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0" i="0" u="none" strike="noStrike" dirty="0">
                          <a:effectLst/>
                          <a:latin typeface="Calibri Light" panose="020F0302020204030204" pitchFamily="34" charset="0"/>
                        </a:rPr>
                        <a:t>20.480,00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Arial Unicode MS" pitchFamily="34" charset="-128"/>
                        <a:cs typeface="Calibri Light" panose="020F030202020403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0" i="0" u="none" strike="noStrike">
                          <a:effectLst/>
                          <a:latin typeface="Calibri Light" panose="020F0302020204030204" pitchFamily="34" charset="0"/>
                        </a:rPr>
                        <a:t>0,67%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40702">
                <a:tc>
                  <a:txBody>
                    <a:bodyPr/>
                    <a:lstStyle/>
                    <a:p>
                      <a:pPr marL="342900" marR="0" lvl="0" indent="-342900" algn="l" defTabSz="449263" rtl="0" eaLnBrk="1" fontAlgn="b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GB" sz="16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Arial Unicode MS" pitchFamily="34" charset="-128"/>
                          <a:cs typeface="Calibri Light" panose="020F0302020204030204" pitchFamily="34" charset="0"/>
                        </a:rPr>
                        <a:t>Aportación</a:t>
                      </a:r>
                      <a:r>
                        <a:rPr kumimoji="0" lang="en-GB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Arial Unicode MS" pitchFamily="34" charset="-128"/>
                          <a:cs typeface="Calibri Light" panose="020F0302020204030204" pitchFamily="34" charset="0"/>
                        </a:rPr>
                        <a:t> </a:t>
                      </a:r>
                      <a:r>
                        <a:rPr kumimoji="0" lang="en-GB" sz="16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Arial Unicode MS" pitchFamily="34" charset="-128"/>
                          <a:cs typeface="Calibri Light" panose="020F0302020204030204" pitchFamily="34" charset="0"/>
                        </a:rPr>
                        <a:t>familias</a:t>
                      </a:r>
                      <a:endParaRPr kumimoji="0" lang="en-GB" sz="16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Arial Unicode MS" pitchFamily="34" charset="-128"/>
                        <a:cs typeface="Calibri Light" panose="020F0302020204030204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endParaRPr kumimoji="0" lang="es-E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Arial Unicode MS" pitchFamily="34" charset="-128"/>
                        <a:cs typeface="Calibri Light" panose="020F0302020204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0" i="0" u="none" strike="noStrike" dirty="0">
                          <a:effectLst/>
                          <a:latin typeface="Calibri Light" panose="020F0302020204030204" pitchFamily="34" charset="0"/>
                        </a:rPr>
                        <a:t>455.108,14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Arial Unicode MS" pitchFamily="34" charset="-128"/>
                        <a:cs typeface="Calibri Light" panose="020F030202020403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0" i="0" u="none" strike="noStrike">
                          <a:effectLst/>
                          <a:latin typeface="Calibri Light" panose="020F0302020204030204" pitchFamily="34" charset="0"/>
                        </a:rPr>
                        <a:t>15,15%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640702">
                <a:tc>
                  <a:txBody>
                    <a:bodyPr/>
                    <a:lstStyle/>
                    <a:p>
                      <a:pPr marL="342900" marR="0" lvl="0" indent="-342900" algn="l" defTabSz="449263" rtl="0" eaLnBrk="1" fontAlgn="b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GB" sz="16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Arial Unicode MS" pitchFamily="34" charset="-128"/>
                          <a:cs typeface="Calibri Light" panose="020F0302020204030204" pitchFamily="34" charset="0"/>
                        </a:rPr>
                        <a:t>Cuotas</a:t>
                      </a:r>
                      <a:r>
                        <a:rPr kumimoji="0" lang="en-GB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Arial Unicode MS" pitchFamily="34" charset="-128"/>
                          <a:cs typeface="Calibri Light" panose="020F0302020204030204" pitchFamily="34" charset="0"/>
                        </a:rPr>
                        <a:t> </a:t>
                      </a:r>
                      <a:r>
                        <a:rPr kumimoji="0" lang="en-GB" sz="16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Arial Unicode MS" pitchFamily="34" charset="-128"/>
                          <a:cs typeface="Calibri Light" panose="020F0302020204030204" pitchFamily="34" charset="0"/>
                        </a:rPr>
                        <a:t>sociales</a:t>
                      </a:r>
                      <a:endParaRPr kumimoji="0" lang="en-GB" sz="16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Arial Unicode MS" pitchFamily="34" charset="-128"/>
                        <a:cs typeface="Calibri Light" panose="020F0302020204030204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endParaRPr kumimoji="0" lang="es-E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Arial Unicode MS" pitchFamily="34" charset="-128"/>
                        <a:cs typeface="Calibri Light" panose="020F0302020204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0" i="0" u="none" strike="noStrike" dirty="0">
                          <a:effectLst/>
                          <a:latin typeface="Calibri Light" panose="020F0302020204030204" pitchFamily="34" charset="0"/>
                        </a:rPr>
                        <a:t>32.132,52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Arial Unicode MS" pitchFamily="34" charset="-128"/>
                        <a:cs typeface="Calibri Light" panose="020F030202020403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0" i="0" u="none" strike="noStrike">
                          <a:effectLst/>
                          <a:latin typeface="Calibri Light" panose="020F0302020204030204" pitchFamily="34" charset="0"/>
                        </a:rPr>
                        <a:t>1,07%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640702">
                <a:tc>
                  <a:txBody>
                    <a:bodyPr/>
                    <a:lstStyle/>
                    <a:p>
                      <a:pPr marL="342900" marR="0" lvl="0" indent="-342900" algn="l" defTabSz="449263" rtl="0" eaLnBrk="1" fontAlgn="b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GB" sz="16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Arial Unicode MS" pitchFamily="34" charset="-128"/>
                          <a:cs typeface="Calibri Light" panose="020F0302020204030204" pitchFamily="34" charset="0"/>
                        </a:rPr>
                        <a:t>Otros</a:t>
                      </a:r>
                      <a:r>
                        <a:rPr kumimoji="0" lang="en-GB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Arial Unicode MS" pitchFamily="34" charset="-128"/>
                          <a:cs typeface="Calibri Light" panose="020F0302020204030204" pitchFamily="34" charset="0"/>
                        </a:rPr>
                        <a:t> </a:t>
                      </a:r>
                      <a:r>
                        <a:rPr kumimoji="0" lang="en-GB" sz="16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Arial Unicode MS" pitchFamily="34" charset="-128"/>
                          <a:cs typeface="Calibri Light" panose="020F0302020204030204" pitchFamily="34" charset="0"/>
                        </a:rPr>
                        <a:t>ingresos</a:t>
                      </a:r>
                      <a:endParaRPr kumimoji="0" lang="en-GB" sz="16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Arial Unicode MS" pitchFamily="34" charset="-128"/>
                        <a:cs typeface="Calibri Light" panose="020F0302020204030204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endParaRPr kumimoji="0" lang="es-E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Arial Unicode MS" pitchFamily="34" charset="-128"/>
                        <a:cs typeface="Calibri Light" panose="020F0302020204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0" i="0" u="none" strike="noStrike" dirty="0">
                          <a:effectLst/>
                          <a:latin typeface="Calibri Light" panose="020F0302020204030204" pitchFamily="34" charset="0"/>
                        </a:rPr>
                        <a:t>110.869,28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Arial Unicode MS" pitchFamily="34" charset="-128"/>
                        <a:cs typeface="Calibri Light" panose="020F030202020403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0" i="0" u="none" strike="noStrike">
                          <a:effectLst/>
                          <a:latin typeface="Calibri Light" panose="020F0302020204030204" pitchFamily="34" charset="0"/>
                        </a:rPr>
                        <a:t>3,69%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640702">
                <a:tc gridSpan="2">
                  <a:txBody>
                    <a:bodyPr/>
                    <a:lstStyle/>
                    <a:p>
                      <a:pPr marL="342900" marR="0" lvl="0" indent="-342900" algn="r" defTabSz="449263" rtl="0" eaLnBrk="1" fontAlgn="b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Arial Unicode MS" pitchFamily="34" charset="-128"/>
                          <a:cs typeface="Calibri Light" panose="020F0302020204030204" pitchFamily="34" charset="0"/>
                        </a:rPr>
                        <a:t>TOTAL INGRESOS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endParaRPr kumimoji="0" lang="es-E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 Light" panose="020F0302020204030204" pitchFamily="34" charset="0"/>
                        </a:rPr>
                        <a:t>3.005.000,58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449263" rtl="0" eaLnBrk="1" fontAlgn="b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endParaRPr kumimoji="0" lang="en-GB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Arial Unicode MS" pitchFamily="34" charset="-128"/>
                        <a:cs typeface="Calibri Light" panose="020F030202020403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0" i="0" u="none" strike="noStrike" dirty="0">
                          <a:effectLst/>
                          <a:latin typeface="Calibri Light" panose="020F03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</p:spPr>
        <p:txBody>
          <a:bodyPr/>
          <a:lstStyle/>
          <a:p>
            <a:pPr algn="ctr"/>
            <a:r>
              <a:rPr lang="es-ES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Presupuesto</a:t>
            </a:r>
            <a:br>
              <a:rPr lang="es-ES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es-ES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AÑO 2020</a:t>
            </a:r>
            <a:br>
              <a:rPr lang="es-ES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es-ES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/>
            </a:r>
            <a:br>
              <a:rPr lang="es-ES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es-ES" sz="24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INGRESOS</a:t>
            </a:r>
            <a:endParaRPr lang="es-ES" sz="2400"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8449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</p:spPr>
        <p:txBody>
          <a:bodyPr/>
          <a:lstStyle/>
          <a:p>
            <a:pPr algn="ctr"/>
            <a:r>
              <a:rPr lang="es-ES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Presupuesto</a:t>
            </a:r>
            <a:br>
              <a:rPr lang="es-ES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es-ES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AÑO 2020</a:t>
            </a:r>
            <a:br>
              <a:rPr lang="es-ES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es-ES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/>
            </a:r>
            <a:br>
              <a:rPr lang="es-ES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es-ES" sz="24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RESUMEN</a:t>
            </a:r>
            <a:endParaRPr lang="es-ES" sz="2400"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graphicFrame>
        <p:nvGraphicFramePr>
          <p:cNvPr id="6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9410343"/>
              </p:ext>
            </p:extLst>
          </p:nvPr>
        </p:nvGraphicFramePr>
        <p:xfrm>
          <a:off x="4628616" y="2021499"/>
          <a:ext cx="6096000" cy="11304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56521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Arial Unicode MS" pitchFamily="34" charset="-128"/>
                          <a:cs typeface="Calibri Light" panose="020F0302020204030204" pitchFamily="34" charset="0"/>
                        </a:rPr>
                        <a:t>TOTAL</a:t>
                      </a: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Arial Unicode MS" pitchFamily="34" charset="-128"/>
                          <a:cs typeface="Calibri Light" panose="020F0302020204030204" pitchFamily="34" charset="0"/>
                        </a:rPr>
                        <a:t> GASTOS 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2000" b="0" dirty="0" smtClean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3.140.243,39</a:t>
                      </a:r>
                      <a:endParaRPr lang="es-ES" sz="2000" b="0" dirty="0">
                        <a:solidFill>
                          <a:schemeClr val="tx1"/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65212">
                <a:tc>
                  <a:txBody>
                    <a:bodyPr/>
                    <a:lstStyle/>
                    <a:p>
                      <a:pPr marL="0" marR="0" lvl="0" indent="0" algn="l" defTabSz="449263" rtl="0" eaLnBrk="1" fontAlgn="b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Arial Unicode MS" pitchFamily="34" charset="-128"/>
                          <a:cs typeface="Calibri Light" panose="020F0302020204030204" pitchFamily="34" charset="0"/>
                        </a:rPr>
                        <a:t>TOTAL INGRESOS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Arial Unicode MS" pitchFamily="34" charset="-128"/>
                          <a:cs typeface="Calibri Light" panose="020F0302020204030204" pitchFamily="34" charset="0"/>
                        </a:rPr>
                        <a:t>3.005.000,58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9303119"/>
              </p:ext>
            </p:extLst>
          </p:nvPr>
        </p:nvGraphicFramePr>
        <p:xfrm>
          <a:off x="4628616" y="3476274"/>
          <a:ext cx="6096000" cy="100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770761">
                <a:tc>
                  <a:txBody>
                    <a:bodyPr/>
                    <a:lstStyle/>
                    <a:p>
                      <a:pPr algn="r"/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  <a:ea typeface="Arial Unicode MS" pitchFamily="34" charset="-128"/>
                          <a:cs typeface="Calibri Light" panose="020F0302020204030204" pitchFamily="34" charset="0"/>
                        </a:rPr>
                        <a:t>RESULTADO</a:t>
                      </a:r>
                      <a:endParaRPr lang="es-ES" sz="2000" b="0" dirty="0">
                        <a:solidFill>
                          <a:schemeClr val="bg1"/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0" lang="es-E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 Light" panose="020F0302020204030204" pitchFamily="34" charset="0"/>
                        <a:ea typeface="Arial Unicode MS" pitchFamily="34" charset="-128"/>
                        <a:cs typeface="Calibri Light" panose="020F0302020204030204" pitchFamily="34" charset="0"/>
                      </a:endParaRPr>
                    </a:p>
                    <a:p>
                      <a:pPr algn="r"/>
                      <a:r>
                        <a:rPr kumimoji="0" lang="es-E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  <a:ea typeface="Arial Unicode MS" pitchFamily="34" charset="-128"/>
                          <a:cs typeface="Calibri Light" panose="020F0302020204030204" pitchFamily="34" charset="0"/>
                        </a:rPr>
                        <a:t>-135.242,81</a:t>
                      </a:r>
                    </a:p>
                    <a:p>
                      <a:pPr algn="r"/>
                      <a:endParaRPr kumimoji="0" lang="es-E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 Light" panose="020F0302020204030204" pitchFamily="34" charset="0"/>
                        <a:ea typeface="Arial Unicode MS" pitchFamily="34" charset="-128"/>
                        <a:cs typeface="Calibri Light" panose="020F0302020204030204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7292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arco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TM03457475[[fn=Marco]]</Template>
  <TotalTime>421</TotalTime>
  <Words>145</Words>
  <Application>Microsoft Office PowerPoint</Application>
  <PresentationFormat>Panorámica</PresentationFormat>
  <Paragraphs>95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9" baseType="lpstr">
      <vt:lpstr>Arial Unicode MS</vt:lpstr>
      <vt:lpstr>Arial</vt:lpstr>
      <vt:lpstr>Calibri Light</vt:lpstr>
      <vt:lpstr>Corbel</vt:lpstr>
      <vt:lpstr>Wingdings 2</vt:lpstr>
      <vt:lpstr>Marco</vt:lpstr>
      <vt:lpstr>Presupuesto AÑO 2020  GASTOS</vt:lpstr>
      <vt:lpstr>Presupuesto AÑO 2020  INGRESOS</vt:lpstr>
      <vt:lpstr>Presupuesto AÑO 2020  RESUMEN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ASAMBLEA GENERAL ORDINARIA ASOCIACIÓN ADEPSI</dc:title>
  <dc:creator>Begoña Cabrera</dc:creator>
  <cp:lastModifiedBy>Rocio Henriquez</cp:lastModifiedBy>
  <cp:revision>58</cp:revision>
  <dcterms:created xsi:type="dcterms:W3CDTF">2018-03-15T16:23:23Z</dcterms:created>
  <dcterms:modified xsi:type="dcterms:W3CDTF">2020-10-15T06:52:52Z</dcterms:modified>
</cp:coreProperties>
</file>